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</p:sldMasterIdLst>
  <p:notesMasterIdLst>
    <p:notesMasterId r:id="rId3"/>
  </p:notesMasterIdLst>
  <p:sldIdLst>
    <p:sldId id="256" r:id="rId4"/>
  </p:sldIdLst>
  <p:sldSz cx="12192000" cy="16256000"/>
  <p:notesSz cx="673576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/>
    <p:restoredTop sz="94660"/>
  </p:normalViewPr>
  <p:slideViewPr>
    <p:cSldViewPr snapToGrid="0">
      <p:cViewPr>
        <p:scale>
          <a:sx n="83" d="100"/>
          <a:sy n="83" d="100"/>
        </p:scale>
        <p:origin x="-162" y="48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presProps" Target="presProps.xml" /><Relationship Id="rId6" Type="http://schemas.openxmlformats.org/officeDocument/2006/relationships/viewProps" Target="viewProps.xml" /><Relationship Id="rId7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979538" y="740450"/>
            <a:ext cx="2776686" cy="370224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6" y="4689515"/>
            <a:ext cx="538861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7316"/>
            <a:ext cx="2918831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2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0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1B9A-F6A0-4A62-8378-405E6B7A23DE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1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F142-AB28-46CE-A3DF-462B69C78A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1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1B9A-F6A0-4A62-8378-405E6B7A23DE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10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F142-AB28-46CE-A3DF-462B69C78A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1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1B9A-F6A0-4A62-8378-405E6B7A23DE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10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F142-AB28-46CE-A3DF-462B69C78A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14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1B9A-F6A0-4A62-8378-405E6B7A23DE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10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F142-AB28-46CE-A3DF-462B69C78A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5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44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1B9A-F6A0-4A62-8378-405E6B7A23DE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10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F142-AB28-46CE-A3DF-462B69C78A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9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0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1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1B9A-F6A0-4A62-8378-405E6B7A23DE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10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F142-AB28-46CE-A3DF-462B69C78A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97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7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8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0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6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1B9A-F6A0-4A62-8378-405E6B7A23DE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106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F142-AB28-46CE-A3DF-462B69C78A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74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1B9A-F6A0-4A62-8378-405E6B7A23DE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10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F142-AB28-46CE-A3DF-462B69C78A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19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1B9A-F6A0-4A62-8378-405E6B7A23DE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107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F142-AB28-46CE-A3DF-462B69C78A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45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75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7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1B9A-F6A0-4A62-8378-405E6B7A23DE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10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F142-AB28-46CE-A3DF-462B69C78A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55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1083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1B9A-F6A0-4A62-8378-405E6B7A23DE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10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F142-AB28-46CE-A3DF-462B69C78A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657129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91B9A-F6A0-4A62-8378-405E6B7A23DE}" type="datetimeFigureOut">
              <a:rPr kumimoji="1" lang="ja-JP" altLang="en-US" smtClean="0"/>
              <a:t>2026/2/2</a:t>
            </a:fld>
            <a:endParaRPr kumimoji="1" lang="ja-JP" alt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4F142-AB28-46CE-A3DF-462B69C78A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67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jpeg" /><Relationship Id="rId9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タイトル 1"/>
          <p:cNvSpPr>
            <a:spLocks noGrp="1"/>
          </p:cNvSpPr>
          <p:nvPr>
            <p:ph type="ctrTitle"/>
          </p:nvPr>
        </p:nvSpPr>
        <p:spPr>
          <a:xfrm>
            <a:off x="873685" y="-70538"/>
            <a:ext cx="10571018" cy="1060506"/>
          </a:xfrm>
        </p:spPr>
        <p:txBody>
          <a:bodyPr>
            <a:noAutofit/>
          </a:bodyPr>
          <a:lstStyle/>
          <a:p>
            <a:r>
              <a:rPr lang="ja-JP" altLang="en-US" sz="5400" b="1" dirty="0">
                <a:solidFill>
                  <a:srgbClr val="00B0F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長生郡市 </a:t>
            </a:r>
            <a:r>
              <a:rPr kumimoji="1" lang="ja-JP" altLang="en-US" sz="5400" b="1" dirty="0">
                <a:solidFill>
                  <a:srgbClr val="00B0F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再犯防止推進宣言</a:t>
            </a:r>
          </a:p>
        </p:txBody>
      </p:sp>
      <p:sp>
        <p:nvSpPr>
          <p:cNvPr id="1108" name="角丸四角形 3"/>
          <p:cNvSpPr/>
          <p:nvPr/>
        </p:nvSpPr>
        <p:spPr>
          <a:xfrm>
            <a:off x="823371" y="1348093"/>
            <a:ext cx="4567613" cy="1074072"/>
          </a:xfrm>
          <a:prstGeom prst="roundRect">
            <a:avLst/>
          </a:prstGeom>
          <a:noFill/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05765" indent="-228600">
              <a:spcAft>
                <a:spcPts val="0"/>
              </a:spcAft>
            </a:pPr>
            <a:r>
              <a:rPr lang="ja-JP" altLang="en-US" sz="3200" b="1" kern="100" dirty="0">
                <a:solidFill>
                  <a:srgbClr val="00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3400" b="1" kern="100" dirty="0">
                <a:solidFill>
                  <a:srgbClr val="00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茂原市　　</a:t>
            </a:r>
            <a:r>
              <a:rPr lang="ja-JP" sz="3400" b="1" kern="100" dirty="0">
                <a:solidFill>
                  <a:srgbClr val="000000"/>
                </a:solidFill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一宮町</a:t>
            </a:r>
            <a:r>
              <a:rPr lang="ja-JP" altLang="en-US" sz="3400" b="1" kern="100" dirty="0">
                <a:solidFill>
                  <a:srgbClr val="000000"/>
                </a:solidFill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endParaRPr lang="en-US" altLang="ja-JP" sz="3400" b="1" kern="100" dirty="0">
              <a:solidFill>
                <a:srgbClr val="000000"/>
              </a:solidFill>
              <a:effectLst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405765" indent="-228600">
              <a:spcAft>
                <a:spcPts val="0"/>
              </a:spcAft>
            </a:pPr>
            <a:r>
              <a:rPr lang="ja-JP" altLang="en-US" sz="3400" b="1" kern="100" dirty="0">
                <a:solidFill>
                  <a:srgbClr val="000000"/>
                </a:solidFill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3400" b="1" kern="100" dirty="0">
                <a:solidFill>
                  <a:srgbClr val="000000"/>
                </a:solidFill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白子町</a:t>
            </a:r>
            <a:r>
              <a:rPr lang="ja-JP" altLang="en-US" sz="3400" b="1" kern="100" dirty="0">
                <a:solidFill>
                  <a:srgbClr val="000000"/>
                </a:solidFill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3400" b="1" kern="100" dirty="0">
                <a:solidFill>
                  <a:srgbClr val="000000"/>
                </a:solidFill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　長柄町　</a:t>
            </a:r>
            <a:r>
              <a:rPr lang="ja-JP" altLang="en-US" sz="3400" b="1" kern="100" dirty="0">
                <a:solidFill>
                  <a:srgbClr val="000000"/>
                </a:solidFill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　　</a:t>
            </a:r>
            <a:r>
              <a:rPr lang="ja-JP" sz="3400" b="1" kern="100" dirty="0">
                <a:solidFill>
                  <a:srgbClr val="000000"/>
                </a:solidFill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endParaRPr lang="ja-JP" sz="34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109" name="図 4"/>
          <p:cNvPicPr/>
          <p:nvPr/>
        </p:nvPicPr>
        <p:blipFill>
          <a:blip r:embed="rId1"/>
          <a:stretch>
            <a:fillRect/>
          </a:stretch>
        </p:blipFill>
        <p:spPr>
          <a:xfrm>
            <a:off x="5201477" y="1067876"/>
            <a:ext cx="1855305" cy="1434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9980098" y="14298710"/>
            <a:ext cx="1652258" cy="1116234"/>
          </a:xfrm>
          <a:prstGeom prst="rect">
            <a:avLst/>
          </a:prstGeom>
        </p:spPr>
      </p:pic>
      <p:pic>
        <p:nvPicPr>
          <p:cNvPr id="11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797" y="14342454"/>
            <a:ext cx="1547589" cy="1547589"/>
          </a:xfrm>
          <a:prstGeom prst="rect">
            <a:avLst/>
          </a:prstGeom>
        </p:spPr>
      </p:pic>
      <p:pic>
        <p:nvPicPr>
          <p:cNvPr id="11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074" y="14257173"/>
            <a:ext cx="2073268" cy="1358869"/>
          </a:xfrm>
          <a:prstGeom prst="rect">
            <a:avLst/>
          </a:prstGeom>
        </p:spPr>
      </p:pic>
      <p:pic>
        <p:nvPicPr>
          <p:cNvPr id="11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8962" y="14399827"/>
            <a:ext cx="1713354" cy="1283129"/>
          </a:xfrm>
          <a:prstGeom prst="rect">
            <a:avLst/>
          </a:prstGeom>
        </p:spPr>
      </p:pic>
      <p:sp>
        <p:nvSpPr>
          <p:cNvPr id="1114" name="角丸四角形 13"/>
          <p:cNvSpPr/>
          <p:nvPr/>
        </p:nvSpPr>
        <p:spPr>
          <a:xfrm>
            <a:off x="3041373" y="15943664"/>
            <a:ext cx="6069314" cy="402411"/>
          </a:xfrm>
          <a:prstGeom prst="roundRect">
            <a:avLst/>
          </a:prstGeom>
          <a:noFill/>
          <a:ln w="6350" cap="flat" cmpd="sng" algn="ctr">
            <a:noFill/>
            <a:prstDash val="sysDot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7955" indent="-60960" algn="ctr">
              <a:spcAft>
                <a:spcPts val="0"/>
              </a:spcAft>
            </a:pPr>
            <a:r>
              <a:rPr lang="ja-JP" altLang="en-US" sz="1600" b="1" kern="100" dirty="0">
                <a:ln>
                  <a:noFill/>
                </a:ln>
                <a:solidFill>
                  <a:srgbClr val="0070C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各　　市　　町　　村　　の　　花　　木　　た　　ち</a:t>
            </a:r>
            <a:endParaRPr lang="ja-JP" sz="1600" kern="100" dirty="0">
              <a:solidFill>
                <a:srgbClr val="0070C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15" name="サブタイトル 2"/>
          <p:cNvSpPr txBox="1"/>
          <p:nvPr/>
        </p:nvSpPr>
        <p:spPr>
          <a:xfrm>
            <a:off x="1094561" y="2559058"/>
            <a:ext cx="10251683" cy="2306493"/>
          </a:xfrm>
          <a:prstGeom prst="rect">
            <a:avLst/>
          </a:prstGeom>
          <a:ln w="50800" cmpd="dbl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kumimoji="1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kumimoji="1"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kumimoji="1"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kumimoji="1"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kumimoji="1"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kumimoji="1"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kumimoji="1"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4100" dirty="0">
                <a:latin typeface="Meiryo UI" panose="020B0604030504040204" pitchFamily="50" charset="-128"/>
                <a:ea typeface="Meiryo UI" panose="020B0604030504040204" pitchFamily="50" charset="-128"/>
              </a:rPr>
              <a:t>私たちは、次代を担う子どもたちが、安全で安心  </a:t>
            </a:r>
            <a:endParaRPr lang="en-US" altLang="ja-JP" sz="4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00000"/>
              </a:lnSpc>
            </a:pPr>
            <a:r>
              <a:rPr lang="en-US" altLang="ja-JP" sz="41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4100" dirty="0">
                <a:latin typeface="Meiryo UI" panose="020B0604030504040204" pitchFamily="50" charset="-128"/>
                <a:ea typeface="Meiryo UI" panose="020B0604030504040204" pitchFamily="50" charset="-128"/>
              </a:rPr>
              <a:t>して成長できる犯罪のない長生地域を実現する</a:t>
            </a:r>
            <a:endParaRPr lang="en-US" altLang="ja-JP" sz="4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00000"/>
              </a:lnSpc>
            </a:pPr>
            <a:r>
              <a:rPr lang="en-US" altLang="ja-JP" sz="41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4100" dirty="0">
                <a:latin typeface="Meiryo UI" panose="020B0604030504040204" pitchFamily="50" charset="-128"/>
                <a:ea typeface="Meiryo UI" panose="020B0604030504040204" pitchFamily="50" charset="-128"/>
              </a:rPr>
              <a:t>ため、以下の取り組みを推進します！</a:t>
            </a:r>
            <a:endParaRPr lang="en-US" altLang="ja-JP" sz="4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625475" indent="-352425" algn="l">
              <a:lnSpc>
                <a:spcPct val="100000"/>
              </a:lnSpc>
            </a:pPr>
            <a:endParaRPr lang="en-US" altLang="ja-JP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625475" indent="-352425" algn="l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16" name="角丸四角形 17"/>
          <p:cNvSpPr/>
          <p:nvPr/>
        </p:nvSpPr>
        <p:spPr>
          <a:xfrm>
            <a:off x="1119602" y="13270070"/>
            <a:ext cx="3807735" cy="541649"/>
          </a:xfrm>
          <a:prstGeom prst="roundRect">
            <a:avLst/>
          </a:prstGeom>
          <a:noFill/>
          <a:ln w="6350" cap="flat" cmpd="sng" algn="ctr">
            <a:noFill/>
            <a:prstDash val="sysDot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7955" indent="-60960" algn="ctr">
              <a:spcAft>
                <a:spcPts val="0"/>
              </a:spcAft>
            </a:pPr>
            <a:r>
              <a:rPr lang="ja-JP" altLang="en-US" sz="2600" b="1" kern="100" dirty="0">
                <a:ln>
                  <a:noFill/>
                </a:ln>
                <a:effectLst/>
                <a:latin typeface="HG正楷書体-PRO" panose="03000600000000000000" pitchFamily="66" charset="-128"/>
                <a:ea typeface="HG正楷書体-PRO" panose="03000600000000000000" pitchFamily="66" charset="-128"/>
                <a:cs typeface="Times New Roman" panose="02020603050405020304" pitchFamily="18" charset="0"/>
              </a:rPr>
              <a:t>令和８年２月１８日</a:t>
            </a:r>
            <a:endParaRPr lang="ja-JP" sz="2600" kern="100" dirty="0">
              <a:effectLst/>
              <a:latin typeface="HG正楷書体-PRO" panose="03000600000000000000" pitchFamily="66" charset="-128"/>
              <a:ea typeface="HG正楷書体-PRO" panose="03000600000000000000" pitchFamily="66" charset="-128"/>
              <a:cs typeface="Times New Roman" panose="02020603050405020304" pitchFamily="18" charset="0"/>
            </a:endParaRPr>
          </a:p>
        </p:txBody>
      </p:sp>
      <p:sp>
        <p:nvSpPr>
          <p:cNvPr id="1117" name="サブタイトル 2"/>
          <p:cNvSpPr>
            <a:spLocks noGrp="1"/>
          </p:cNvSpPr>
          <p:nvPr>
            <p:ph type="subTitle" idx="1"/>
          </p:nvPr>
        </p:nvSpPr>
        <p:spPr>
          <a:xfrm>
            <a:off x="1028066" y="5100109"/>
            <a:ext cx="10794993" cy="7813157"/>
          </a:xfrm>
        </p:spPr>
        <p:txBody>
          <a:bodyPr>
            <a:noAutofit/>
          </a:bodyPr>
          <a:lstStyle/>
          <a:p>
            <a:pPr algn="l"/>
            <a:r>
              <a:rPr lang="en-US" altLang="ja-JP" sz="2800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宣言１</a:t>
            </a:r>
            <a:r>
              <a:rPr lang="en-US" altLang="ja-JP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b="1" u="sng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再犯防止を推進することにより「安全・安心な社会の</a:t>
            </a:r>
            <a:endParaRPr lang="en-US" altLang="ja-JP" b="1" u="sng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en-US" altLang="ja-JP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    </a:t>
            </a:r>
            <a:r>
              <a:rPr lang="en-US" altLang="ja-JP" b="1" u="sng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b="1" u="sng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実現」を図ります！</a:t>
            </a:r>
            <a:endParaRPr lang="en-US" altLang="ja-JP" b="1" u="sng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98525" indent="-273050" algn="l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①　更生保護活動の情報発信と周知に努めます。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98525" indent="-273050" algn="l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②　“社会を明るくする運動” を通じて、更生保護活動への理解促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98525" indent="-273050" algn="l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進と協力の輪の拡大に努めます。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98525" indent="-273050" algn="l"/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l"/>
            <a:r>
              <a:rPr lang="en-US" altLang="ja-JP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宣言２</a:t>
            </a:r>
            <a:r>
              <a:rPr lang="en-US" altLang="ja-JP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b="1" u="sng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犯罪をした人の立ち直りに必要な支援を行います！</a:t>
            </a:r>
            <a:endParaRPr lang="en-US" altLang="ja-JP" b="1" u="sng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98525" indent="-273050" algn="l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①　安定した生活の基となる住居・就労の確保を支援します。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98525" indent="-273050" algn="l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②　関係機関・団体との連携を密にし、自立に必要な相談支援や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98525" indent="-273050" algn="l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保健医療・福祉サービスの利用を促進します。</a:t>
            </a:r>
            <a:endParaRPr lang="en-US" altLang="ja-JP" sz="2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l"/>
            <a:r>
              <a: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l"/>
            <a:r>
              <a:rPr lang="en-US" altLang="ja-JP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宣言３</a:t>
            </a:r>
            <a:r>
              <a:rPr lang="en-US" altLang="ja-JP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b="1" u="sng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民間協力者による活動を支援します！</a:t>
            </a:r>
            <a:endParaRPr lang="en-US" altLang="ja-JP" b="1" u="sng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98525" indent="-273050" algn="l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①　地域に根差して活動する“民間協力者”の活動を支援します。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98525" indent="-273050" algn="l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②　安全・安心な活動の場や、担い手の確保に努めます。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98525" indent="-273050" algn="l"/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民間協力者・・・保護司、更生保護女性会員や雇用に協力意欲のある事業主など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18" name="角丸四角形 3"/>
          <p:cNvSpPr/>
          <p:nvPr/>
        </p:nvSpPr>
        <p:spPr>
          <a:xfrm>
            <a:off x="7276644" y="1391020"/>
            <a:ext cx="4069600" cy="988218"/>
          </a:xfrm>
          <a:prstGeom prst="roundRect">
            <a:avLst/>
          </a:prstGeom>
          <a:noFill/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05765" indent="-228600">
              <a:spcAft>
                <a:spcPts val="0"/>
              </a:spcAft>
            </a:pPr>
            <a:r>
              <a:rPr lang="ja-JP" altLang="en-US" sz="3200" b="1" kern="100" dirty="0">
                <a:solidFill>
                  <a:srgbClr val="000000"/>
                </a:solidFill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3400" b="1" kern="100" dirty="0">
                <a:solidFill>
                  <a:srgbClr val="000000"/>
                </a:solidFill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睦沢町</a:t>
            </a:r>
            <a:r>
              <a:rPr lang="ja-JP" altLang="en-US" sz="3400" b="1" kern="100" dirty="0">
                <a:solidFill>
                  <a:srgbClr val="000000"/>
                </a:solidFill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　　</a:t>
            </a:r>
            <a:r>
              <a:rPr lang="ja-JP" sz="3400" b="1" kern="100" dirty="0">
                <a:solidFill>
                  <a:srgbClr val="000000"/>
                </a:solidFill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長生村</a:t>
            </a:r>
            <a:r>
              <a:rPr lang="ja-JP" altLang="en-US" sz="3400" b="1" kern="100" dirty="0">
                <a:solidFill>
                  <a:srgbClr val="000000"/>
                </a:solidFill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　　　　</a:t>
            </a:r>
            <a:endParaRPr lang="en-US" altLang="ja-JP" sz="3400" b="1" kern="100" dirty="0">
              <a:solidFill>
                <a:srgbClr val="000000"/>
              </a:solidFill>
              <a:effectLst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405765" indent="-228600">
              <a:spcAft>
                <a:spcPts val="0"/>
              </a:spcAft>
            </a:pPr>
            <a:r>
              <a:rPr lang="ja-JP" sz="3400" b="1" kern="100" dirty="0">
                <a:solidFill>
                  <a:srgbClr val="000000"/>
                </a:solidFill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　長南町</a:t>
            </a:r>
            <a:endParaRPr lang="ja-JP" sz="34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119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904898" y="14217244"/>
            <a:ext cx="1457617" cy="1466528"/>
          </a:xfrm>
          <a:prstGeom prst="rect">
            <a:avLst/>
          </a:prstGeom>
        </p:spPr>
      </p:pic>
      <p:pic>
        <p:nvPicPr>
          <p:cNvPr id="1120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6477" y="14477734"/>
            <a:ext cx="1557098" cy="1167824"/>
          </a:xfrm>
          <a:prstGeom prst="rect">
            <a:avLst/>
          </a:prstGeom>
        </p:spPr>
      </p:pic>
      <p:sp>
        <p:nvSpPr>
          <p:cNvPr id="1121" name="角丸四角形 17"/>
          <p:cNvSpPr/>
          <p:nvPr/>
        </p:nvSpPr>
        <p:spPr>
          <a:xfrm>
            <a:off x="5658943" y="15659765"/>
            <a:ext cx="1908315" cy="278929"/>
          </a:xfrm>
          <a:prstGeom prst="roundRect">
            <a:avLst/>
          </a:prstGeom>
          <a:noFill/>
          <a:ln w="6350" cap="flat" cmpd="sng" algn="ctr">
            <a:noFill/>
            <a:prstDash val="sysDot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7955" indent="-60960" algn="ctr">
              <a:spcAft>
                <a:spcPts val="0"/>
              </a:spcAft>
            </a:pPr>
            <a:r>
              <a:rPr lang="ja-JP" altLang="en-US" sz="1200" b="1" kern="100" dirty="0">
                <a:ln>
                  <a:noFill/>
                </a:ln>
                <a:solidFill>
                  <a:srgbClr val="00B0F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コスモス（茂原市）</a:t>
            </a:r>
            <a:endParaRPr lang="ja-JP" sz="1200" kern="100" dirty="0">
              <a:solidFill>
                <a:srgbClr val="00B0F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22" name="角丸四角形 17"/>
          <p:cNvSpPr/>
          <p:nvPr/>
        </p:nvSpPr>
        <p:spPr>
          <a:xfrm>
            <a:off x="4199476" y="15659765"/>
            <a:ext cx="1749287" cy="261759"/>
          </a:xfrm>
          <a:prstGeom prst="roundRect">
            <a:avLst/>
          </a:prstGeom>
          <a:noFill/>
          <a:ln w="6350" cap="flat" cmpd="sng" algn="ctr">
            <a:noFill/>
            <a:prstDash val="sysDot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7955" indent="-60960" algn="ctr">
              <a:spcAft>
                <a:spcPts val="0"/>
              </a:spcAft>
            </a:pPr>
            <a:r>
              <a:rPr lang="ja-JP" altLang="en-US" sz="1200" b="1" kern="100" dirty="0">
                <a:ln>
                  <a:noFill/>
                </a:ln>
                <a:solidFill>
                  <a:srgbClr val="00B0F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ヒマワリ（白子町）</a:t>
            </a:r>
            <a:endParaRPr lang="ja-JP" sz="1200" kern="100" dirty="0">
              <a:solidFill>
                <a:srgbClr val="00B0F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23" name="角丸四角形 17"/>
          <p:cNvSpPr/>
          <p:nvPr/>
        </p:nvSpPr>
        <p:spPr>
          <a:xfrm>
            <a:off x="2236304" y="15687926"/>
            <a:ext cx="2082864" cy="214361"/>
          </a:xfrm>
          <a:prstGeom prst="roundRect">
            <a:avLst/>
          </a:prstGeom>
          <a:noFill/>
          <a:ln w="6350" cap="flat" cmpd="sng" algn="ctr">
            <a:noFill/>
            <a:prstDash val="sysDot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7955" indent="-60960" algn="ctr">
              <a:spcAft>
                <a:spcPts val="0"/>
              </a:spcAft>
            </a:pPr>
            <a:r>
              <a:rPr lang="ja-JP" altLang="en-US" sz="1200" b="1" kern="100" dirty="0">
                <a:ln>
                  <a:noFill/>
                </a:ln>
                <a:solidFill>
                  <a:srgbClr val="00B0F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ハマヒルガオ（長生村）</a:t>
            </a:r>
            <a:endParaRPr lang="ja-JP" sz="1200" kern="100" dirty="0">
              <a:solidFill>
                <a:srgbClr val="00B0F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24" name="角丸四角形 17"/>
          <p:cNvSpPr/>
          <p:nvPr/>
        </p:nvSpPr>
        <p:spPr>
          <a:xfrm>
            <a:off x="670177" y="15677547"/>
            <a:ext cx="1789043" cy="220277"/>
          </a:xfrm>
          <a:prstGeom prst="roundRect">
            <a:avLst/>
          </a:prstGeom>
          <a:noFill/>
          <a:ln w="6350" cap="flat" cmpd="sng" algn="ctr">
            <a:noFill/>
            <a:prstDash val="sysDot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7955" indent="-60960" algn="ctr">
              <a:spcAft>
                <a:spcPts val="0"/>
              </a:spcAft>
            </a:pPr>
            <a:r>
              <a:rPr lang="ja-JP" altLang="en-US" sz="1200" b="1" kern="100" dirty="0">
                <a:ln>
                  <a:noFill/>
                </a:ln>
                <a:solidFill>
                  <a:srgbClr val="00B0F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ヤマユリ（一宮町）</a:t>
            </a:r>
            <a:endParaRPr lang="ja-JP" sz="1200" kern="100" dirty="0">
              <a:solidFill>
                <a:srgbClr val="00B0F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25" name="角丸四角形 17"/>
          <p:cNvSpPr/>
          <p:nvPr/>
        </p:nvSpPr>
        <p:spPr>
          <a:xfrm>
            <a:off x="8697761" y="15687926"/>
            <a:ext cx="1908316" cy="229611"/>
          </a:xfrm>
          <a:prstGeom prst="roundRect">
            <a:avLst/>
          </a:prstGeom>
          <a:noFill/>
          <a:ln w="6350" cap="flat" cmpd="sng" algn="ctr">
            <a:noFill/>
            <a:prstDash val="sysDot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7955" indent="-60960" algn="ctr">
              <a:spcAft>
                <a:spcPts val="0"/>
              </a:spcAft>
            </a:pPr>
            <a:r>
              <a:rPr lang="ja-JP" altLang="en-US" sz="1200" b="1" kern="100" dirty="0">
                <a:ln>
                  <a:noFill/>
                </a:ln>
                <a:solidFill>
                  <a:srgbClr val="00B0F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ベニバナ（長南町）</a:t>
            </a:r>
            <a:endParaRPr lang="ja-JP" sz="1200" kern="100" dirty="0">
              <a:solidFill>
                <a:srgbClr val="00B0F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26" name="角丸四角形 17"/>
          <p:cNvSpPr/>
          <p:nvPr/>
        </p:nvSpPr>
        <p:spPr>
          <a:xfrm>
            <a:off x="10212351" y="15687925"/>
            <a:ext cx="1490870" cy="229611"/>
          </a:xfrm>
          <a:prstGeom prst="roundRect">
            <a:avLst/>
          </a:prstGeom>
          <a:noFill/>
          <a:ln w="6350" cap="flat" cmpd="sng" algn="ctr">
            <a:noFill/>
            <a:prstDash val="sysDot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7955" indent="-60960" algn="ctr">
              <a:spcAft>
                <a:spcPts val="0"/>
              </a:spcAft>
            </a:pPr>
            <a:r>
              <a:rPr lang="ja-JP" altLang="en-US" sz="1200" b="1" kern="100" dirty="0">
                <a:ln>
                  <a:noFill/>
                </a:ln>
                <a:solidFill>
                  <a:srgbClr val="00B0F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ウメ（長柄町）</a:t>
            </a:r>
            <a:endParaRPr lang="ja-JP" sz="1200" kern="100" dirty="0">
              <a:solidFill>
                <a:srgbClr val="00B0F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27" name="角丸四角形 17"/>
          <p:cNvSpPr/>
          <p:nvPr/>
        </p:nvSpPr>
        <p:spPr>
          <a:xfrm>
            <a:off x="7301940" y="15668071"/>
            <a:ext cx="1729409" cy="263734"/>
          </a:xfrm>
          <a:prstGeom prst="roundRect">
            <a:avLst/>
          </a:prstGeom>
          <a:noFill/>
          <a:ln w="6350" cap="flat" cmpd="sng" algn="ctr">
            <a:noFill/>
            <a:prstDash val="sysDot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7955" indent="-60960" algn="ctr">
              <a:spcAft>
                <a:spcPts val="0"/>
              </a:spcAft>
            </a:pPr>
            <a:r>
              <a:rPr lang="ja-JP" altLang="en-US" sz="1200" b="1" kern="100" dirty="0">
                <a:ln>
                  <a:noFill/>
                </a:ln>
                <a:solidFill>
                  <a:srgbClr val="00B0F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サツキ（睦沢町）</a:t>
            </a:r>
            <a:endParaRPr lang="ja-JP" sz="1200" kern="100" dirty="0">
              <a:solidFill>
                <a:srgbClr val="00B0F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28" name="角丸四角形 3"/>
          <p:cNvSpPr/>
          <p:nvPr/>
        </p:nvSpPr>
        <p:spPr>
          <a:xfrm>
            <a:off x="4641587" y="13428430"/>
            <a:ext cx="6401005" cy="578575"/>
          </a:xfrm>
          <a:prstGeom prst="roundRect">
            <a:avLst/>
          </a:prstGeom>
          <a:noFill/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05765" indent="-228600">
              <a:spcAft>
                <a:spcPts val="0"/>
              </a:spcAft>
            </a:pPr>
            <a:r>
              <a:rPr lang="ja-JP" altLang="en-US" sz="3200" b="1" kern="100" dirty="0">
                <a:solidFill>
                  <a:srgbClr val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  <a:cs typeface="Times New Roman" panose="02020603050405020304" pitchFamily="18" charset="0"/>
              </a:rPr>
              <a:t>千葉県 一宮町長　</a:t>
            </a:r>
            <a:r>
              <a:rPr lang="ja-JP" altLang="en-US" sz="4000" b="1" kern="100" dirty="0">
                <a:solidFill>
                  <a:srgbClr val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  <a:cs typeface="Times New Roman" panose="02020603050405020304" pitchFamily="18" charset="0"/>
              </a:rPr>
              <a:t>馬淵</a:t>
            </a:r>
            <a:r>
              <a:rPr lang="ja-JP" altLang="en-US" sz="4000" b="1" kern="100" dirty="0">
                <a:solidFill>
                  <a:srgbClr val="00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  <a:cs typeface="Times New Roman" panose="02020603050405020304" pitchFamily="18" charset="0"/>
              </a:rPr>
              <a:t>　昌也</a:t>
            </a:r>
            <a:endParaRPr lang="ja-JP" sz="4000" kern="100" dirty="0">
              <a:effectLst/>
              <a:latin typeface="HG正楷書体-PRO" panose="03000600000000000000" pitchFamily="66" charset="-128"/>
              <a:ea typeface="HG正楷書体-PRO" panose="03000600000000000000" pitchFamily="66" charset="-128"/>
              <a:cs typeface="Times New Roman" panose="02020603050405020304" pitchFamily="18" charset="0"/>
            </a:endParaRPr>
          </a:p>
        </p:txBody>
      </p:sp>
      <p:pic>
        <p:nvPicPr>
          <p:cNvPr id="1129" name="図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371" y="14245350"/>
            <a:ext cx="1419184" cy="146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70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TotalTime>759</TotalTime>
  <Words>301</Words>
  <Application>JUST Focus</Application>
  <Paragraphs>33</Paragraph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ＤＨＰ特太ゴシック体</vt:lpstr>
      <vt:lpstr>HG正楷書体-PRO</vt:lpstr>
      <vt:lpstr>Meiryo UI</vt:lpstr>
      <vt:lpstr>ＭＳ 明朝</vt:lpstr>
      <vt:lpstr>游明朝</vt:lpstr>
      <vt:lpstr>Arial</vt:lpstr>
      <vt:lpstr>Calibri</vt:lpstr>
      <vt:lpstr>Calibri Light</vt:lpstr>
      <vt:lpstr>Office テーマ</vt:lpstr>
      <vt:lpstr>長生郡市 再犯防止推進宣言</vt:lpstr>
    </vt:vector>
  </TitlesOfParts>
  <LinksUpToDate>false</LinksUpToDate>
  <SharedDoc>false</SharedDoc>
  <HyperlinksChanged>false</HyperlinksChanged>
  <AppVersion>5.0.4</AppVersion>
  <PresentationFormat>ユーザー設定</PresentationFormat>
  <Slides>1</Slides>
  <Notes>0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再犯防止アクション宣言</dc:title>
  <dc:creator>高尾正義 千葉観首席保護観察官</dc:creator>
  <cp:lastModifiedBy>m.hasegawa</cp:lastModifiedBy>
  <cp:lastPrinted>2026-01-29T02:47:26Z</cp:lastPrinted>
  <dcterms:created xsi:type="dcterms:W3CDTF">2025-08-29T07:12:05Z</dcterms:created>
  <dcterms:modified xsi:type="dcterms:W3CDTF">2026-02-12T07:33:20Z</dcterms:modified>
  <cp:revision>92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